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10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10BF8-93BE-4700-A7D8-8AA8F014774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4E893-CC20-41B4-BE15-3025EA2C3C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158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84E893-CC20-41B4-BE15-3025EA2C3C3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547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0423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464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580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1" y="1600201"/>
            <a:ext cx="30099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05201" y="1600201"/>
            <a:ext cx="30099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316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777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182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15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629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97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825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275035"/>
            <a:ext cx="1543051" cy="585073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2" y="275035"/>
            <a:ext cx="4476751" cy="585073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847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C5C8E-EFDA-48F4-A554-323DFE47C0B3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951B1-2465-4FB8-A2A8-92F99673BF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862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Rot="1" noChangeAspect="1" noMove="1" noResize="1" noEditPoints="1" noAdjustHandles="1" noChangeArrowheads="1" noChangeShapeType="1" noTextEdit="1"/>
          </p:cNvSpPr>
          <p:nvPr>
            <p:ph type="ctrTitle"/>
          </p:nvPr>
        </p:nvSpPr>
        <p:spPr>
          <a:blipFill rotWithShape="1">
            <a:blip r:embed="rId2" cstate="print"/>
            <a:stretch>
              <a:fillRect t="-19337"/>
            </a:stretch>
          </a:blipFill>
        </p:spPr>
        <p:txBody>
          <a:bodyPr/>
          <a:lstStyle/>
          <a:p>
            <a:endParaRPr lang="ru-RU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726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Упражнение: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уравнения: </a:t>
                </a:r>
                <a:endParaRPr lang="ru-RU" sz="2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ru-RU" sz="800" b="0" i="1" dirty="0" smtClean="0">
                  <a:latin typeface="Cambria Math"/>
                </a:endParaRPr>
              </a:p>
              <a:p>
                <a:pPr marL="0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=3</m:t>
                          </m:r>
                        </m:e>
                      </m:func>
                    </m:oMath>
                  </m:oMathPara>
                </a14:m>
                <a:endParaRPr lang="en-US" sz="2800" i="1" dirty="0" smtClean="0"/>
              </a:p>
              <a:p>
                <a:pPr marL="0" indent="0">
                  <a:spcBef>
                    <a:spcPts val="24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=0 </m:t>
                          </m:r>
                        </m:e>
                      </m:func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 marL="0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=−3  </m:t>
                          </m:r>
                        </m:e>
                      </m:func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 marL="0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=1 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852" t="-21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691680" y="1833331"/>
                <a:ext cx="58385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ru-RU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ru-RU" sz="2400" b="0" i="1" smtClean="0">
                          <a:latin typeface="Cambria Math"/>
                        </a:rPr>
                        <m:t>не имеет решения, так как 3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∉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−1;1</m:t>
                          </m:r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1833331"/>
                <a:ext cx="5838521" cy="46166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909455" y="2835008"/>
                <a:ext cx="6204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ru-RU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ru-RU" sz="2400" b="0" i="1" smtClean="0">
                          <a:latin typeface="Cambria Math"/>
                        </a:rPr>
                        <m:t>не имеет решения, так как −3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∉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−1;1</m:t>
                          </m:r>
                        </m:e>
                      </m:d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455" y="2835008"/>
                <a:ext cx="6204584" cy="46166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691680" y="2343777"/>
                <a:ext cx="23955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2343777"/>
                <a:ext cx="2395592" cy="46166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1718872" y="3291830"/>
                <a:ext cx="25655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872" y="3291830"/>
                <a:ext cx="2565511" cy="46166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7164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Прямоугольник 97"/>
          <p:cNvSpPr/>
          <p:nvPr/>
        </p:nvSpPr>
        <p:spPr>
          <a:xfrm>
            <a:off x="5796136" y="0"/>
            <a:ext cx="3347864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195978" y="206712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425550" y="447514"/>
                <a:ext cx="7863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50" y="447514"/>
                <a:ext cx="786394" cy="27699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5" name="TextBox 94"/>
              <p:cNvSpPr txBox="1"/>
              <p:nvPr/>
            </p:nvSpPr>
            <p:spPr>
              <a:xfrm>
                <a:off x="5732810" y="327514"/>
                <a:ext cx="14452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810" y="327514"/>
                <a:ext cx="1445267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6" name="TextBox 95"/>
              <p:cNvSpPr txBox="1"/>
              <p:nvPr/>
            </p:nvSpPr>
            <p:spPr>
              <a:xfrm>
                <a:off x="5732810" y="844902"/>
                <a:ext cx="3441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Функция монотонно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ru-RU" b="0" i="1" smtClean="0">
                          <a:latin typeface="Cambria Math"/>
                        </a:rPr>
                        <m:t>убывает</m:t>
                      </m:r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на этом промежутке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810" y="844902"/>
                <a:ext cx="3441002" cy="64633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354" b="-28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4" name="Прямая соединительная линия 103"/>
          <p:cNvCxnSpPr/>
          <p:nvPr/>
        </p:nvCxnSpPr>
        <p:spPr>
          <a:xfrm flipV="1">
            <a:off x="2747511" y="1693604"/>
            <a:ext cx="0" cy="3991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924386" y="425266"/>
            <a:ext cx="0" cy="33843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55440" y="2092763"/>
            <a:ext cx="5019579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924773" y="631432"/>
            <a:ext cx="4320093" cy="2906589"/>
            <a:chOff x="1692067" y="401652"/>
            <a:chExt cx="4320093" cy="2906589"/>
          </a:xfrm>
        </p:grpSpPr>
        <p:sp>
          <p:nvSpPr>
            <p:cNvPr id="20" name="Полилиния 19"/>
            <p:cNvSpPr/>
            <p:nvPr/>
          </p:nvSpPr>
          <p:spPr>
            <a:xfrm>
              <a:off x="1692067" y="401652"/>
              <a:ext cx="2162086" cy="1461331"/>
            </a:xfrm>
            <a:custGeom>
              <a:avLst/>
              <a:gdLst>
                <a:gd name="connsiteX0" fmla="*/ 0 w 2162086"/>
                <a:gd name="connsiteY0" fmla="*/ 0 h 1461331"/>
                <a:gd name="connsiteX1" fmla="*/ 1102408 w 2162086"/>
                <a:gd name="connsiteY1" fmla="*/ 299103 h 1461331"/>
                <a:gd name="connsiteX2" fmla="*/ 2162086 w 2162086"/>
                <a:gd name="connsiteY2" fmla="*/ 1461331 h 146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461331">
                  <a:moveTo>
                    <a:pt x="0" y="0"/>
                  </a:moveTo>
                  <a:cubicBezTo>
                    <a:pt x="371030" y="27774"/>
                    <a:pt x="742060" y="55548"/>
                    <a:pt x="1102408" y="299103"/>
                  </a:cubicBezTo>
                  <a:cubicBezTo>
                    <a:pt x="1462756" y="542658"/>
                    <a:pt x="1812421" y="1001994"/>
                    <a:pt x="2162086" y="1461331"/>
                  </a:cubicBezTo>
                </a:path>
              </a:pathLst>
            </a:cu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 20"/>
            <p:cNvSpPr/>
            <p:nvPr/>
          </p:nvSpPr>
          <p:spPr>
            <a:xfrm rot="10800000">
              <a:off x="3850074" y="1846910"/>
              <a:ext cx="2162086" cy="1461331"/>
            </a:xfrm>
            <a:custGeom>
              <a:avLst/>
              <a:gdLst>
                <a:gd name="connsiteX0" fmla="*/ 0 w 2162086"/>
                <a:gd name="connsiteY0" fmla="*/ 0 h 1461331"/>
                <a:gd name="connsiteX1" fmla="*/ 1102408 w 2162086"/>
                <a:gd name="connsiteY1" fmla="*/ 299103 h 1461331"/>
                <a:gd name="connsiteX2" fmla="*/ 2162086 w 2162086"/>
                <a:gd name="connsiteY2" fmla="*/ 1461331 h 146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461331">
                  <a:moveTo>
                    <a:pt x="0" y="0"/>
                  </a:moveTo>
                  <a:cubicBezTo>
                    <a:pt x="371030" y="27774"/>
                    <a:pt x="742060" y="55548"/>
                    <a:pt x="1102408" y="299103"/>
                  </a:cubicBezTo>
                  <a:cubicBezTo>
                    <a:pt x="1462756" y="542658"/>
                    <a:pt x="1812421" y="1001994"/>
                    <a:pt x="2162086" y="1461331"/>
                  </a:cubicBezTo>
                </a:path>
              </a:pathLst>
            </a:cu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675118" y="2072509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18" y="2072509"/>
                <a:ext cx="288032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r="-42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5096003" y="169360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003" y="1693604"/>
                <a:ext cx="288032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2904194" y="2085353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194" y="2085353"/>
                <a:ext cx="288032" cy="56297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1466481" y="2078509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481" y="2078509"/>
                <a:ext cx="288032" cy="562975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4314570" y="1468838"/>
                <a:ext cx="288032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5</m:t>
                          </m:r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570" y="1468838"/>
                <a:ext cx="288032" cy="616515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r="-255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3439223" y="1483207"/>
                <a:ext cx="288032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223" y="1483207"/>
                <a:ext cx="288032" cy="610936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r="-27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TextBox 28"/>
              <p:cNvSpPr txBox="1"/>
              <p:nvPr/>
            </p:nvSpPr>
            <p:spPr>
              <a:xfrm>
                <a:off x="2321721" y="2074018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721" y="2074018"/>
                <a:ext cx="288032" cy="562975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>
                <a:off x="1861800" y="2059716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800" y="2059716"/>
                <a:ext cx="288032" cy="562975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TextBox 30"/>
              <p:cNvSpPr txBox="1"/>
              <p:nvPr/>
            </p:nvSpPr>
            <p:spPr>
              <a:xfrm>
                <a:off x="3948722" y="1478666"/>
                <a:ext cx="288032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722" y="1478666"/>
                <a:ext cx="288032" cy="610936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r="-255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Прямая соединительная линия 32"/>
          <p:cNvCxnSpPr/>
          <p:nvPr/>
        </p:nvCxnSpPr>
        <p:spPr>
          <a:xfrm flipV="1">
            <a:off x="1644466" y="754654"/>
            <a:ext cx="0" cy="13381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924386" y="758816"/>
            <a:ext cx="72008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2005816" y="926382"/>
            <a:ext cx="0" cy="115212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927146" y="926382"/>
            <a:ext cx="107867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2485985" y="1362097"/>
            <a:ext cx="0" cy="74103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911964" y="1362097"/>
            <a:ext cx="159601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3660690" y="2089604"/>
            <a:ext cx="0" cy="698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924386" y="2787604"/>
            <a:ext cx="273630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4163823" y="2103129"/>
            <a:ext cx="0" cy="115212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924386" y="3255256"/>
            <a:ext cx="324186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 flipV="1">
            <a:off x="4501450" y="2089602"/>
            <a:ext cx="12422" cy="134286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911964" y="3427800"/>
            <a:ext cx="360190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 flipV="1">
            <a:off x="5220349" y="2071703"/>
            <a:ext cx="9314" cy="139600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V="1">
            <a:off x="911964" y="3538022"/>
            <a:ext cx="4337369" cy="979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954696" y="240600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696" y="240600"/>
                <a:ext cx="288032" cy="369332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 r="-6383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5267598" y="213172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598" y="2131724"/>
                <a:ext cx="288032" cy="369332"/>
              </a:xfrm>
              <a:prstGeom prst="rect">
                <a:avLst/>
              </a:prstGeom>
              <a:blipFill rotWithShape="1">
                <a:blip r:embed="rId1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281921" y="605286"/>
                <a:ext cx="786394" cy="298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21" y="605286"/>
                <a:ext cx="786394" cy="298736"/>
              </a:xfrm>
              <a:prstGeom prst="rect">
                <a:avLst/>
              </a:prstGeom>
              <a:blipFill rotWithShape="1">
                <a:blip r:embed="rId16" cstate="print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281921" y="785306"/>
                <a:ext cx="786394" cy="298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21" y="785306"/>
                <a:ext cx="786394" cy="298736"/>
              </a:xfrm>
              <a:prstGeom prst="rect">
                <a:avLst/>
              </a:prstGeom>
              <a:blipFill rotWithShape="1">
                <a:blip r:embed="rId17" cstate="print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7" name="TextBox 86"/>
              <p:cNvSpPr txBox="1"/>
              <p:nvPr/>
            </p:nvSpPr>
            <p:spPr>
              <a:xfrm>
                <a:off x="320903" y="1225446"/>
                <a:ext cx="7863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03" y="1225446"/>
                <a:ext cx="786394" cy="276999"/>
              </a:xfrm>
              <a:prstGeom prst="rect">
                <a:avLst/>
              </a:prstGeom>
              <a:blipFill rotWithShape="1">
                <a:blip r:embed="rId18" cstate="print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1" name="TextBox 90"/>
              <p:cNvSpPr txBox="1"/>
              <p:nvPr/>
            </p:nvSpPr>
            <p:spPr>
              <a:xfrm>
                <a:off x="320903" y="2649104"/>
                <a:ext cx="7863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03" y="2649104"/>
                <a:ext cx="786394" cy="276999"/>
              </a:xfrm>
              <a:prstGeom prst="rect">
                <a:avLst/>
              </a:prstGeom>
              <a:blipFill rotWithShape="1">
                <a:blip r:embed="rId19" cstate="print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2" name="TextBox 91"/>
              <p:cNvSpPr txBox="1"/>
              <p:nvPr/>
            </p:nvSpPr>
            <p:spPr>
              <a:xfrm>
                <a:off x="260154" y="3017554"/>
                <a:ext cx="786394" cy="298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54" y="3017554"/>
                <a:ext cx="786394" cy="298736"/>
              </a:xfrm>
              <a:prstGeom prst="rect">
                <a:avLst/>
              </a:prstGeom>
              <a:blipFill rotWithShape="1">
                <a:blip r:embed="rId20" cstate="print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3" name="TextBox 92"/>
              <p:cNvSpPr txBox="1"/>
              <p:nvPr/>
            </p:nvSpPr>
            <p:spPr>
              <a:xfrm>
                <a:off x="260154" y="3222874"/>
                <a:ext cx="786394" cy="298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US" sz="1200" b="0" i="1" smtClean="0">
                          <a:latin typeface="Cambria Math"/>
                        </a:rPr>
                        <m:t>/2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54" y="3222874"/>
                <a:ext cx="786394" cy="298736"/>
              </a:xfrm>
              <a:prstGeom prst="rect">
                <a:avLst/>
              </a:prstGeom>
              <a:blipFill rotWithShape="1">
                <a:blip r:embed="rId21" cstate="print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4" name="TextBox 93"/>
              <p:cNvSpPr txBox="1"/>
              <p:nvPr/>
            </p:nvSpPr>
            <p:spPr>
              <a:xfrm>
                <a:off x="394120" y="3399522"/>
                <a:ext cx="7863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b="0" i="1" smtClean="0">
                          <a:latin typeface="Cambria Math"/>
                        </a:rPr>
                        <m:t>−</m:t>
                      </m:r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20" y="3399522"/>
                <a:ext cx="786394" cy="276999"/>
              </a:xfrm>
              <a:prstGeom prst="rect">
                <a:avLst/>
              </a:prstGeom>
              <a:blipFill rotWithShape="1">
                <a:blip r:embed="rId2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Прямая соединительная линия 98"/>
          <p:cNvCxnSpPr/>
          <p:nvPr/>
        </p:nvCxnSpPr>
        <p:spPr>
          <a:xfrm>
            <a:off x="924773" y="1693604"/>
            <a:ext cx="1848239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6" name="TextBox 105"/>
              <p:cNvSpPr txBox="1"/>
              <p:nvPr/>
            </p:nvSpPr>
            <p:spPr>
              <a:xfrm>
                <a:off x="396553" y="1539715"/>
                <a:ext cx="78639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53" y="1539715"/>
                <a:ext cx="786394" cy="307777"/>
              </a:xfrm>
              <a:prstGeom prst="rect">
                <a:avLst/>
              </a:prstGeom>
              <a:blipFill rotWithShape="1">
                <a:blip r:embed="rId23" cstate="print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7" name="TextBox 106"/>
              <p:cNvSpPr txBox="1"/>
              <p:nvPr/>
            </p:nvSpPr>
            <p:spPr>
              <a:xfrm>
                <a:off x="2405832" y="2126119"/>
                <a:ext cx="7863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200" dirty="0"/>
              </a:p>
            </p:txBody>
          </p:sp>
        </mc:Choice>
        <mc:Fallback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832" y="2126119"/>
                <a:ext cx="786394" cy="369332"/>
              </a:xfrm>
              <a:prstGeom prst="rect">
                <a:avLst/>
              </a:prstGeom>
              <a:blipFill rotWithShape="1">
                <a:blip r:embed="rId2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8" name="TextBox 107"/>
              <p:cNvSpPr txBox="1"/>
              <p:nvPr/>
            </p:nvSpPr>
            <p:spPr>
              <a:xfrm>
                <a:off x="5691638" y="1523852"/>
                <a:ext cx="17098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638" y="1523852"/>
                <a:ext cx="1709891" cy="369332"/>
              </a:xfrm>
              <a:prstGeom prst="rect">
                <a:avLst/>
              </a:prstGeom>
              <a:blipFill rotWithShape="1">
                <a:blip r:embed="rId25" cstate="print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9" name="TextBox 108"/>
              <p:cNvSpPr txBox="1"/>
              <p:nvPr/>
            </p:nvSpPr>
            <p:spPr>
              <a:xfrm>
                <a:off x="5678626" y="1934009"/>
                <a:ext cx="183947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если </m:t>
                      </m:r>
                      <m:d>
                        <m:dPr>
                          <m:begChr m:val="|"/>
                          <m:endChr m:val="|"/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1, 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то</m:t>
                      </m:r>
                    </m:oMath>
                  </m:oMathPara>
                </a14:m>
                <a:endParaRPr lang="ru-RU" b="0" dirty="0" smtClean="0">
                  <a:ea typeface="Cambria Math"/>
                </a:endParaRPr>
              </a:p>
              <a:p>
                <a:r>
                  <a:rPr lang="en-US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626" y="1934009"/>
                <a:ext cx="1839478" cy="646331"/>
              </a:xfrm>
              <a:prstGeom prst="rect">
                <a:avLst/>
              </a:prstGeom>
              <a:blipFill rotWithShape="1">
                <a:blip r:embed="rId2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0" name="TextBox 109"/>
              <p:cNvSpPr txBox="1"/>
              <p:nvPr/>
            </p:nvSpPr>
            <p:spPr>
              <a:xfrm>
                <a:off x="5691638" y="2375945"/>
                <a:ext cx="2926827" cy="544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⇔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eqArr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𝑐𝑜𝑠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=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,</m:t>
                                      </m:r>
                                    </m:e>
                                  </m:func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0≤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e>
                              </m:eqArr>
                            </m:e>
                          </m:d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638" y="2375945"/>
                <a:ext cx="2926827" cy="544765"/>
              </a:xfrm>
              <a:prstGeom prst="rect">
                <a:avLst/>
              </a:prstGeom>
              <a:blipFill rotWithShape="1">
                <a:blip r:embed="rId2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Овал 13"/>
          <p:cNvSpPr/>
          <p:nvPr/>
        </p:nvSpPr>
        <p:spPr>
          <a:xfrm>
            <a:off x="3054111" y="204544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75960" y="583989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82688" y="2067694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204015" y="348372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642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81" grpId="0" animBg="1"/>
      <p:bldP spid="83" grpId="0" animBg="1"/>
      <p:bldP spid="87" grpId="0" animBg="1"/>
      <p:bldP spid="91" grpId="0" animBg="1"/>
      <p:bldP spid="92" grpId="0" animBg="1"/>
      <p:bldP spid="93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2" grpId="0" animBg="1"/>
      <p:bldP spid="13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592434" y="792782"/>
                <a:ext cx="1531253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34" y="792782"/>
                <a:ext cx="1531253" cy="6127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1979712" y="267494"/>
                <a:ext cx="1742015" cy="1716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1,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0;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=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267494"/>
                <a:ext cx="1742015" cy="171656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592434" y="2715766"/>
                <a:ext cx="2287486" cy="747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34" y="2715766"/>
                <a:ext cx="2287486" cy="74725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2713951" y="2123135"/>
                <a:ext cx="2227148" cy="1932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ru-RU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ad>
                                        <m:radPr>
                                          <m:degHide m:val="on"/>
                                          <m:ctrlPr>
                                            <a:rPr lang="ru-RU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  <m:t>&lt;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1,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0;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5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6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=</m:t>
                                  </m:r>
                                  <m:r>
                                    <a:rPr lang="ru-RU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951" y="2123135"/>
                <a:ext cx="2227148" cy="193251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7751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ru-RU" dirty="0" smtClean="0"/>
                  <a:t>Свойство</a:t>
                </a:r>
                <a:r>
                  <a:rPr lang="ru-RU" i="1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:</m:t>
                    </m:r>
                  </m:oMath>
                </a14:m>
                <a:endParaRPr lang="ru-RU" i="1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t="-8571" b="-292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059582"/>
                <a:ext cx="8229600" cy="339447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400" dirty="0" smtClean="0"/>
                  <a:t>Для любого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−1;1</m:t>
                        </m:r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r>
                  <a:rPr lang="ru-RU" sz="2400" dirty="0" smtClean="0"/>
                  <a:t>выполняется равенство:</a:t>
                </a:r>
              </a:p>
              <a:p>
                <a:pPr marL="0" indent="0">
                  <a:buNone/>
                </a:pPr>
                <a:endParaRPr lang="en-US" sz="1050" b="0" i="1" dirty="0" smtClean="0">
                  <a:solidFill>
                    <a:srgbClr val="FF000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𝑎𝑟𝑐𝑐𝑜𝑠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2400" b="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𝑎𝑟𝑐𝑐𝑜𝑠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func>
                        </m:e>
                      </m:func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2400" b="0" i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" dirty="0" smtClean="0"/>
              </a:p>
              <a:p>
                <a:pPr marL="0" indent="0">
                  <a:buNone/>
                </a:pPr>
                <a:r>
                  <a:rPr lang="ru-RU" sz="2400" dirty="0" smtClean="0"/>
                  <a:t>Доказательство: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func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̆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𝐴𝑀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̆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𝐴𝑃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̆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𝐴𝑀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̆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𝑃𝐶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</a:rPr>
                                <m:t>𝑎𝑟𝑐𝑐𝑜𝑠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(−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  <m:acc>
                            <m:accPr>
                              <m:chr m:val="̆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𝐴𝑃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acc>
                            <m:accPr>
                              <m:chr m:val="̆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𝑃𝐶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</m:func>
                    </m:oMath>
                  </m:oMathPara>
                </a14:m>
                <a:endParaRPr lang="ru-RU" sz="2400" i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059582"/>
                <a:ext cx="8229600" cy="3394472"/>
              </a:xfrm>
              <a:blipFill rotWithShape="1">
                <a:blip r:embed="rId4" cstate="print"/>
                <a:stretch>
                  <a:fillRect l="-1185" t="-1436" b="-21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Группа 3"/>
          <p:cNvGrpSpPr/>
          <p:nvPr/>
        </p:nvGrpSpPr>
        <p:grpSpPr>
          <a:xfrm>
            <a:off x="5734154" y="2316232"/>
            <a:ext cx="2830032" cy="2221752"/>
            <a:chOff x="373816" y="847913"/>
            <a:chExt cx="3910152" cy="306971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5871445" y="3089887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1445" y="3089887"/>
                <a:ext cx="288032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r="-106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7020272" y="2163467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2163467"/>
                <a:ext cx="288032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r="-127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7976985" y="3079412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6985" y="3079412"/>
                <a:ext cx="288032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r="-106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Дуга 12"/>
          <p:cNvSpPr/>
          <p:nvPr/>
        </p:nvSpPr>
        <p:spPr>
          <a:xfrm>
            <a:off x="6175140" y="2492988"/>
            <a:ext cx="1817137" cy="1834010"/>
          </a:xfrm>
          <a:prstGeom prst="arc">
            <a:avLst>
              <a:gd name="adj1" fmla="val 10818110"/>
              <a:gd name="adj2" fmla="val 21582336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7702483" y="2497552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2483" y="2497552"/>
                <a:ext cx="288032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r="-27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Дуга 14"/>
          <p:cNvSpPr/>
          <p:nvPr/>
        </p:nvSpPr>
        <p:spPr>
          <a:xfrm>
            <a:off x="6183711" y="2497552"/>
            <a:ext cx="1817137" cy="1834010"/>
          </a:xfrm>
          <a:prstGeom prst="arc">
            <a:avLst>
              <a:gd name="adj1" fmla="val 19005343"/>
              <a:gd name="adj2" fmla="val 21582336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/>
          <p:cNvSpPr/>
          <p:nvPr/>
        </p:nvSpPr>
        <p:spPr>
          <a:xfrm rot="13403030">
            <a:off x="6183709" y="2484551"/>
            <a:ext cx="1817137" cy="1834010"/>
          </a:xfrm>
          <a:prstGeom prst="arc">
            <a:avLst>
              <a:gd name="adj1" fmla="val 19005343"/>
              <a:gd name="adj2" fmla="val 21582336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6217180" y="2499742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180" y="2499742"/>
                <a:ext cx="288032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r="-106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Овал 18"/>
          <p:cNvSpPr/>
          <p:nvPr/>
        </p:nvSpPr>
        <p:spPr>
          <a:xfrm>
            <a:off x="6421348" y="3381389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717493" y="3378696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 flipV="1">
            <a:off x="6444208" y="2803446"/>
            <a:ext cx="1" cy="55625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7740352" y="2806764"/>
            <a:ext cx="1" cy="55625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6228184" y="3291830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3291830"/>
                <a:ext cx="288032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r="-574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7596336" y="3291830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291830"/>
                <a:ext cx="288032" cy="369332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Дуга 25"/>
          <p:cNvSpPr/>
          <p:nvPr/>
        </p:nvSpPr>
        <p:spPr>
          <a:xfrm>
            <a:off x="6183710" y="2497552"/>
            <a:ext cx="1817137" cy="1834010"/>
          </a:xfrm>
          <a:prstGeom prst="arc">
            <a:avLst>
              <a:gd name="adj1" fmla="val 13388720"/>
              <a:gd name="adj2" fmla="val 21582336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342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sz="2400" dirty="0" smtClean="0"/>
                  <a:t>Сравнить числа: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r>
                          <a:rPr lang="en-US" sz="2400" b="0" i="1" smtClean="0">
                            <a:latin typeface="Cambria Math"/>
                          </a:rPr>
                          <m:t>0,2</m:t>
                        </m:r>
                      </m:e>
                    </m:func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2400" dirty="0" smtClean="0"/>
                  <a:t>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r>
                          <a:rPr lang="en-US" sz="2400" b="0" i="1" smtClean="0">
                            <a:latin typeface="Cambria Math"/>
                          </a:rPr>
                          <m:t>0,</m:t>
                        </m:r>
                        <m:r>
                          <a:rPr lang="ru-RU" sz="2400" b="0" i="1" smtClean="0">
                            <a:latin typeface="Cambria Math"/>
                          </a:rPr>
                          <m:t>9</m:t>
                        </m:r>
                      </m:e>
                    </m:func>
                  </m:oMath>
                </a14:m>
                <a:r>
                  <a:rPr lang="ru-RU" sz="24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2400" dirty="0" smtClean="0"/>
                  <a:t>Решение: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sz="18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b="0" i="1" smtClean="0">
                            <a:latin typeface="Cambria Math"/>
                          </a:rPr>
                          <m:t>                                                </m:t>
                        </m:r>
                        <m:r>
                          <a:rPr lang="en-US" sz="1800" i="1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r>
                          <a:rPr lang="en-US" sz="1800" i="1">
                            <a:latin typeface="Cambria Math"/>
                          </a:rPr>
                          <m:t>0,2</m:t>
                        </m:r>
                      </m:e>
                    </m:func>
                    <m:r>
                      <a:rPr lang="en-US" sz="1800" b="0" i="0" smtClean="0">
                        <a:latin typeface="Cambria Math"/>
                      </a:rPr>
                      <m:t>&gt;</m:t>
                    </m:r>
                  </m:oMath>
                </a14:m>
                <a:r>
                  <a:rPr lang="ru-RU" sz="1800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800" i="1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r>
                          <a:rPr lang="en-US" sz="1800" i="1">
                            <a:latin typeface="Cambria Math"/>
                          </a:rPr>
                          <m:t>0,</m:t>
                        </m:r>
                        <m:r>
                          <a:rPr lang="ru-RU" sz="1800" i="1">
                            <a:latin typeface="Cambria Math"/>
                          </a:rPr>
                          <m:t>9</m:t>
                        </m:r>
                      </m:e>
                    </m:func>
                  </m:oMath>
                </a14:m>
                <a:endParaRPr lang="ru-RU" sz="18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111" t="-14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Прямая со стрелкой 3"/>
          <p:cNvCxnSpPr/>
          <p:nvPr/>
        </p:nvCxnSpPr>
        <p:spPr>
          <a:xfrm flipV="1">
            <a:off x="2852346" y="1793393"/>
            <a:ext cx="0" cy="263369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2384914" y="3062085"/>
            <a:ext cx="5003368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>
            <a:off x="2852731" y="1924890"/>
            <a:ext cx="4306141" cy="2261881"/>
            <a:chOff x="1692067" y="401652"/>
            <a:chExt cx="4320093" cy="2906589"/>
          </a:xfrm>
        </p:grpSpPr>
        <p:sp>
          <p:nvSpPr>
            <p:cNvPr id="7" name="Полилиния 6"/>
            <p:cNvSpPr/>
            <p:nvPr/>
          </p:nvSpPr>
          <p:spPr>
            <a:xfrm>
              <a:off x="1692067" y="401652"/>
              <a:ext cx="2162086" cy="1461331"/>
            </a:xfrm>
            <a:custGeom>
              <a:avLst/>
              <a:gdLst>
                <a:gd name="connsiteX0" fmla="*/ 0 w 2162086"/>
                <a:gd name="connsiteY0" fmla="*/ 0 h 1461331"/>
                <a:gd name="connsiteX1" fmla="*/ 1102408 w 2162086"/>
                <a:gd name="connsiteY1" fmla="*/ 299103 h 1461331"/>
                <a:gd name="connsiteX2" fmla="*/ 2162086 w 2162086"/>
                <a:gd name="connsiteY2" fmla="*/ 1461331 h 146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461331">
                  <a:moveTo>
                    <a:pt x="0" y="0"/>
                  </a:moveTo>
                  <a:cubicBezTo>
                    <a:pt x="371030" y="27774"/>
                    <a:pt x="742060" y="55548"/>
                    <a:pt x="1102408" y="299103"/>
                  </a:cubicBezTo>
                  <a:cubicBezTo>
                    <a:pt x="1462756" y="542658"/>
                    <a:pt x="1812421" y="1001994"/>
                    <a:pt x="2162086" y="1461331"/>
                  </a:cubicBezTo>
                </a:path>
              </a:pathLst>
            </a:cu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 7"/>
            <p:cNvSpPr/>
            <p:nvPr/>
          </p:nvSpPr>
          <p:spPr>
            <a:xfrm rot="10800000">
              <a:off x="3850074" y="1846910"/>
              <a:ext cx="2162086" cy="1461331"/>
            </a:xfrm>
            <a:custGeom>
              <a:avLst/>
              <a:gdLst>
                <a:gd name="connsiteX0" fmla="*/ 0 w 2162086"/>
                <a:gd name="connsiteY0" fmla="*/ 0 h 1461331"/>
                <a:gd name="connsiteX1" fmla="*/ 1102408 w 2162086"/>
                <a:gd name="connsiteY1" fmla="*/ 299103 h 1461331"/>
                <a:gd name="connsiteX2" fmla="*/ 2162086 w 2162086"/>
                <a:gd name="connsiteY2" fmla="*/ 1461331 h 146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461331">
                  <a:moveTo>
                    <a:pt x="0" y="0"/>
                  </a:moveTo>
                  <a:cubicBezTo>
                    <a:pt x="371030" y="27774"/>
                    <a:pt x="742060" y="55548"/>
                    <a:pt x="1102408" y="299103"/>
                  </a:cubicBezTo>
                  <a:cubicBezTo>
                    <a:pt x="1462756" y="542658"/>
                    <a:pt x="1812421" y="1001994"/>
                    <a:pt x="2162086" y="1461331"/>
                  </a:cubicBezTo>
                </a:path>
              </a:pathLst>
            </a:cu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2515064" y="3079483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064" y="3079483"/>
                <a:ext cx="288032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r="-42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2530119" y="1557691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119" y="1557691"/>
                <a:ext cx="288032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r="-8511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7244266" y="2678971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266" y="2678971"/>
                <a:ext cx="288032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7014856" y="3082836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856" y="3082836"/>
                <a:ext cx="288032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4943892" y="2483132"/>
                <a:ext cx="288032" cy="56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92" y="2483132"/>
                <a:ext cx="288032" cy="56297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Прямая соединительная линия 18"/>
          <p:cNvCxnSpPr/>
          <p:nvPr/>
        </p:nvCxnSpPr>
        <p:spPr>
          <a:xfrm>
            <a:off x="2852346" y="2863637"/>
            <a:ext cx="1935678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endCxn id="7" idx="1"/>
          </p:cNvCxnSpPr>
          <p:nvPr/>
        </p:nvCxnSpPr>
        <p:spPr>
          <a:xfrm>
            <a:off x="2852346" y="2139702"/>
            <a:ext cx="1099232" cy="17947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788024" y="2863637"/>
            <a:ext cx="0" cy="1824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951578" y="2157649"/>
            <a:ext cx="0" cy="89192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2376932" y="2676775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0</m:t>
                      </m:r>
                      <m:r>
                        <a:rPr lang="ru-RU" b="0" i="1" dirty="0" smtClean="0">
                          <a:latin typeface="Cambria Math"/>
                        </a:rPr>
                        <m:t>,2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32" y="2676775"/>
                <a:ext cx="288032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r="-659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386103" y="1972983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0</m:t>
                      </m:r>
                      <m:r>
                        <a:rPr lang="ru-RU" b="0" i="1" dirty="0" smtClean="0">
                          <a:latin typeface="Cambria Math"/>
                        </a:rPr>
                        <m:t>,9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103" y="1972983"/>
                <a:ext cx="288032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r="-645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3401962" y="3062086"/>
                <a:ext cx="2880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200" b="0" i="1" smtClean="0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0,9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962" y="3062086"/>
                <a:ext cx="288032" cy="276999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r="-1893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4283968" y="3046107"/>
                <a:ext cx="2880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1200" b="0" i="1" smtClean="0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0,2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3046107"/>
                <a:ext cx="288032" cy="276999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r="-1872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405886" y="4011910"/>
                <a:ext cx="24283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0" dirty="0" smtClean="0"/>
                  <a:t>)&lt;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  <a:endParaRPr lang="en-US" b="0" dirty="0" smtClean="0"/>
              </a:p>
              <a:p>
                <a:endParaRPr lang="ru-RU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86" y="4011910"/>
                <a:ext cx="2428357" cy="646331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4717" r="-15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3072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2" grpId="0" animBg="1"/>
      <p:bldP spid="2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41721" y="977478"/>
                <a:ext cx="8229600" cy="3394472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ru-RU" sz="2700" dirty="0" smtClean="0"/>
                  <a:t>Вычислить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7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7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en-US" sz="2700" b="0" i="1" smtClean="0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sz="27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a:rPr lang="en-US" sz="2700" i="1">
                                    <a:latin typeface="Cambria Math"/>
                                  </a:rPr>
                                  <m:t>𝑎𝑟𝑐𝑐𝑜𝑠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27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700" i="1">
                                        <a:latin typeface="Cambria Math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2700" i="1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  <m:r>
                      <a:rPr lang="ru-RU" sz="27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700" b="0" dirty="0" smtClean="0"/>
              </a:p>
              <a:p>
                <a:pPr marL="0" indent="0">
                  <a:buNone/>
                </a:pPr>
                <a:r>
                  <a:rPr lang="ru-RU" sz="27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7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7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sz="27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7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27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5</m:t>
                            </m:r>
                          </m:den>
                        </m:f>
                      </m:e>
                    </m:func>
                    <m:r>
                      <a:rPr lang="ru-RU" sz="2700" b="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ru-RU" sz="2700" b="0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𝛼</m:t>
                    </m:r>
                    <m:r>
                      <a:rPr lang="ru-RU" sz="2700" b="0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ru-RU" sz="2700" b="0" dirty="0" smtClean="0">
                    <a:solidFill>
                      <a:prstClr val="black"/>
                    </a:solidFill>
                    <a:ea typeface="Cambria Math"/>
                  </a:rPr>
                  <a:t> </a:t>
                </a:r>
              </a:p>
              <a:p>
                <a:pPr marL="0" indent="0">
                  <a:buNone/>
                </a:pPr>
                <a:endParaRPr lang="ru-RU" sz="2400" dirty="0" smtClean="0"/>
              </a:p>
              <a:p>
                <a:pPr marL="0" indent="0">
                  <a:buNone/>
                </a:pPr>
                <a:endParaRPr lang="ru-RU" sz="2400" dirty="0" smtClean="0"/>
              </a:p>
              <a:p>
                <a:pPr marL="0" indent="0">
                  <a:buNone/>
                </a:pPr>
                <a:endParaRPr lang="en-U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7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700" i="1">
                            <a:latin typeface="Cambria Math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en-US" sz="2700" i="1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sz="27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a:rPr lang="en-US" sz="2700" i="1">
                                    <a:latin typeface="Cambria Math"/>
                                  </a:rPr>
                                  <m:t>𝑎𝑟𝑐𝑐𝑜𝑠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27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700" i="1">
                                        <a:latin typeface="Cambria Math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2700" i="1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  <m:r>
                      <a:rPr lang="ru-RU" sz="27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7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7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27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func>
                    <m:r>
                      <a:rPr lang="ru-RU" sz="27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sz="2700" dirty="0" smtClean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7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7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700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func>
                      <m:r>
                        <a:rPr lang="en-US" sz="27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7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700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7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rad>
                      <m:r>
                        <a:rPr lang="ru-RU" sz="27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7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700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ru-RU" sz="27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7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sz="27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sz="2700" b="0" i="1" smtClean="0">
                                          <a:latin typeface="Cambria Math"/>
                                          <a:ea typeface="Cambria Math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ru-RU" sz="2700" b="0" i="1" smtClean="0">
                                          <a:latin typeface="Cambria Math"/>
                                          <a:ea typeface="Cambria Math"/>
                                        </a:rPr>
                                        <m:t>5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ru-RU" sz="27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7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7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700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  <m:t>25</m:t>
                              </m:r>
                            </m:den>
                          </m:f>
                        </m:e>
                      </m:rad>
                      <m:r>
                        <a:rPr lang="en-US" sz="27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7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2700" b="0" i="1" smtClean="0">
                                  <a:latin typeface="Cambria Math"/>
                                  <a:ea typeface="Cambria Math"/>
                                </a:rPr>
                                <m:t>25</m:t>
                              </m:r>
                            </m:den>
                          </m:f>
                        </m:e>
                      </m:rad>
                      <m:r>
                        <a:rPr lang="en-US" sz="27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7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7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27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ru-RU" sz="27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700" dirty="0" smtClean="0"/>
              </a:p>
              <a:p>
                <a:pPr marL="0" indent="0">
                  <a:buNone/>
                </a:pPr>
                <a:endParaRPr lang="ru-RU" sz="2700" dirty="0" smtClean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721" y="977478"/>
                <a:ext cx="8229600" cy="3394472"/>
              </a:xfrm>
              <a:blipFill rotWithShape="1">
                <a:blip r:embed="rId2" cstate="print"/>
                <a:stretch>
                  <a:fillRect l="-667" t="-5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41721" y="2176919"/>
                <a:ext cx="1881862" cy="506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900" b="0" i="1" smtClean="0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1900" b="0" i="1" smtClean="0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ru-RU" sz="1900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sz="1900" b="0" i="1" smtClean="0">
                            <a:latin typeface="Cambria Math"/>
                          </a:rPr>
                          <m:t>=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⇔</m:t>
                        </m:r>
                      </m:e>
                    </m:func>
                  </m:oMath>
                </a14:m>
                <a:r>
                  <a:rPr lang="ru-RU" sz="1900" i="1" dirty="0" smtClean="0"/>
                  <a:t> </a:t>
                </a:r>
                <a:endParaRPr lang="ru-RU" sz="1900" i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21" y="2176919"/>
                <a:ext cx="1881862" cy="50648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2280751" y="2388804"/>
                <a:ext cx="1388970" cy="4801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0≤</m:t>
                    </m:r>
                    <m:r>
                      <a:rPr lang="en-US" sz="19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900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l-GR" sz="19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l-GR" sz="190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l-GR" sz="190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1900" b="0" i="0" smtClean="0">
                        <a:latin typeface="Cambria Math"/>
                        <a:ea typeface="Cambria Math"/>
                      </a:rPr>
                      <m:t>;</m:t>
                    </m:r>
                  </m:oMath>
                </a14:m>
                <a:r>
                  <a:rPr lang="en-US" sz="1900" dirty="0" smtClean="0"/>
                  <a:t> </a:t>
                </a:r>
                <a:endParaRPr lang="ru-RU" sz="1900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751" y="2388804"/>
                <a:ext cx="1388970" cy="48019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угольник 6"/>
              <p:cNvSpPr/>
              <p:nvPr/>
            </p:nvSpPr>
            <p:spPr>
              <a:xfrm>
                <a:off x="2323583" y="1920764"/>
                <a:ext cx="1303306" cy="5064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1900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19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ru-RU" sz="1900" i="1"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ru-RU" sz="1900" i="1"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1900" dirty="0" smtClean="0"/>
                  <a:t> </a:t>
                </a:r>
                <a:endParaRPr lang="ru-RU" sz="19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3583" y="1920764"/>
                <a:ext cx="1303306" cy="50648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Левая фигурная скобка 7"/>
          <p:cNvSpPr/>
          <p:nvPr/>
        </p:nvSpPr>
        <p:spPr>
          <a:xfrm>
            <a:off x="2185416" y="2012292"/>
            <a:ext cx="216024" cy="864096"/>
          </a:xfrm>
          <a:prstGeom prst="leftBrace">
            <a:avLst>
              <a:gd name="adj1" fmla="val 49871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5311602" y="1203598"/>
                <a:ext cx="22156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602" y="1203598"/>
                <a:ext cx="2215607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Прямоугольник 10"/>
              <p:cNvSpPr/>
              <p:nvPr/>
            </p:nvSpPr>
            <p:spPr>
              <a:xfrm>
                <a:off x="441721" y="4227934"/>
                <a:ext cx="2770438" cy="516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 smtClean="0"/>
                  <a:t>Ответ: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i="1">
                            <a:latin typeface="Cambria Math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a:rPr lang="en-US" i="1">
                                    <a:latin typeface="Cambria Math"/>
                                  </a:rPr>
                                  <m:t>𝑎𝑟𝑐𝑐𝑜𝑠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  <m:r>
                      <a:rPr lang="ru-RU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dirty="0" smtClean="0"/>
                  <a:t>. </a:t>
                </a:r>
                <a:endParaRPr lang="ru-RU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21" y="4227934"/>
                <a:ext cx="2770438" cy="516873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1758" r="-879" b="-47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8352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5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229600" cy="3603847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buNone/>
                </a:pPr>
                <a:r>
                  <a:rPr lang="ru-RU" sz="6400" dirty="0" smtClean="0"/>
                  <a:t>Вычислить </a:t>
                </a:r>
                <a14:m>
                  <m:oMath xmlns:m="http://schemas.openxmlformats.org/officeDocument/2006/math">
                    <m:r>
                      <a:rPr lang="en-US" sz="6400" b="0" i="1" smtClean="0">
                        <a:latin typeface="Cambria Math"/>
                      </a:rPr>
                      <m:t>𝑐𝑡𝑔</m:t>
                    </m:r>
                    <m:d>
                      <m:dPr>
                        <m:ctrlPr>
                          <a:rPr lang="en-US" sz="6400" b="0" i="1" smtClean="0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6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sz="6400" b="0" i="1" smtClean="0">
                                <a:latin typeface="Cambria Math"/>
                              </a:rPr>
                              <m:t>𝑎𝑟𝑐𝑐𝑜𝑠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6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64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64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64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num>
                                  <m:den>
                                    <m:r>
                                      <a:rPr lang="en-US" sz="6400" b="0" i="1" smtClean="0">
                                        <a:latin typeface="Cambria Math"/>
                                      </a:rPr>
                                      <m:t>13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sz="6400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64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64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6400" i="1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d>
                          <m:dPr>
                            <m:ctrlPr>
                              <a:rPr lang="en-US" sz="6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64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6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6400" i="1">
                                    <a:latin typeface="Cambria Math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US" sz="6400" i="1">
                                    <a:latin typeface="Cambria Math"/>
                                  </a:rPr>
                                  <m:t>13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ru-RU" sz="6400" b="0" i="1" smtClean="0">
                        <a:latin typeface="Cambria Math"/>
                      </a:rPr>
                      <m:t>=</m:t>
                    </m:r>
                    <m:r>
                      <a:rPr lang="ru-RU" sz="64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ru-RU" sz="6400" b="0" i="1" smtClean="0">
                        <a:latin typeface="Cambria Math"/>
                        <a:ea typeface="Cambria Math"/>
                      </a:rPr>
                      <m:t>−</m:t>
                    </m:r>
                    <m:func>
                      <m:funcPr>
                        <m:ctrlPr>
                          <a:rPr lang="en-US" sz="64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6400" i="1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sz="6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6400" b="0" i="1" smtClean="0">
                                <a:latin typeface="Cambria Math"/>
                              </a:rPr>
                              <m:t>12</m:t>
                            </m:r>
                          </m:num>
                          <m:den>
                            <m:r>
                              <a:rPr lang="ru-RU" sz="6400" b="0" i="1" smtClean="0">
                                <a:latin typeface="Cambria Math"/>
                              </a:rPr>
                              <m:t>13</m:t>
                            </m:r>
                          </m:den>
                        </m:f>
                      </m:e>
                    </m:func>
                  </m:oMath>
                </a14:m>
                <a:r>
                  <a:rPr lang="ru-RU" sz="6400" dirty="0" smtClean="0">
                    <a:solidFill>
                      <a:schemeClr val="tx1"/>
                    </a:solidFill>
                  </a:rPr>
                  <a:t>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6400" i="1">
                        <a:latin typeface="Cambria Math"/>
                      </a:rPr>
                      <m:t>𝑐𝑡𝑔</m:t>
                    </m:r>
                    <m:d>
                      <m:dPr>
                        <m:ctrlPr>
                          <a:rPr lang="en-US" sz="6400" i="1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6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sz="6400" i="1">
                                <a:latin typeface="Cambria Math"/>
                              </a:rPr>
                              <m:t>𝑎𝑟</m:t>
                            </m:r>
                            <m:r>
                              <a:rPr lang="en-US" sz="6400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6400" i="1">
                                <a:latin typeface="Cambria Math"/>
                              </a:rPr>
                              <m:t>𝑐𝑜𝑠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6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6400" i="1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6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6400" i="1">
                                        <a:latin typeface="Cambria Math"/>
                                      </a:rPr>
                                      <m:t>12</m:t>
                                    </m:r>
                                  </m:num>
                                  <m:den>
                                    <m:r>
                                      <a:rPr lang="en-US" sz="6400" i="1">
                                        <a:latin typeface="Cambria Math"/>
                                      </a:rPr>
                                      <m:t>13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en-US" sz="6400" b="0" i="1" smtClean="0">
                        <a:latin typeface="Cambria Math"/>
                      </a:rPr>
                      <m:t>=− </m:t>
                    </m:r>
                    <m:r>
                      <a:rPr lang="en-US" sz="6400" b="0" i="1" smtClean="0">
                        <a:latin typeface="Cambria Math"/>
                      </a:rPr>
                      <m:t>𝑐𝑡𝑔</m:t>
                    </m:r>
                    <m:d>
                      <m:dPr>
                        <m:ctrlPr>
                          <a:rPr lang="en-US" sz="6400" i="1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6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sz="6400" i="1">
                                <a:latin typeface="Cambria Math"/>
                              </a:rPr>
                              <m:t>𝑎𝑟𝑐𝑐𝑜𝑠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640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6400" b="0" i="1" smtClean="0">
                                    <a:latin typeface="Cambria Math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US" sz="6400" b="0" i="1" smtClean="0">
                                    <a:latin typeface="Cambria Math"/>
                                  </a:rPr>
                                  <m:t>13</m:t>
                                </m:r>
                              </m:den>
                            </m:f>
                          </m:e>
                        </m:func>
                      </m:e>
                    </m:d>
                    <m:r>
                      <a:rPr lang="en-US" sz="6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64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6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6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sz="6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6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12</m:t>
                            </m:r>
                          </m:num>
                          <m:den>
                            <m:r>
                              <a:rPr lang="en-US" sz="6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13</m:t>
                            </m:r>
                          </m:den>
                        </m:f>
                      </m:e>
                    </m:func>
                    <m:r>
                      <a:rPr lang="ru-RU" sz="6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ru-RU" sz="6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𝛼</m:t>
                    </m:r>
                    <m:r>
                      <a:rPr lang="ru-RU" sz="6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ru-RU" sz="6400" dirty="0">
                    <a:solidFill>
                      <a:prstClr val="black"/>
                    </a:solidFill>
                    <a:ea typeface="Cambria Math"/>
                  </a:rPr>
                  <a:t> </a:t>
                </a:r>
                <a:endParaRPr lang="en-US" sz="6400" dirty="0" smtClean="0">
                  <a:solidFill>
                    <a:prstClr val="black"/>
                  </a:solidFill>
                  <a:ea typeface="Cambria Math"/>
                </a:endParaRPr>
              </a:p>
              <a:p>
                <a:pPr marL="0" indent="0">
                  <a:buNone/>
                </a:pPr>
                <a:endParaRPr lang="ru-RU" sz="6400" dirty="0">
                  <a:solidFill>
                    <a:prstClr val="black"/>
                  </a:solidFill>
                  <a:ea typeface="Cambria Math"/>
                </a:endParaRPr>
              </a:p>
              <a:p>
                <a:pPr marL="0" indent="0">
                  <a:buNone/>
                </a:pPr>
                <a:endParaRPr lang="en-US" sz="64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64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6400" i="1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6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func>
                    <m:r>
                      <a:rPr lang="en-US" sz="64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6400" i="1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6400" i="1">
                            <a:latin typeface="Cambria Math"/>
                            <a:ea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sz="6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6400" i="1">
                                <a:latin typeface="Cambria Math"/>
                                <a:ea typeface="Cambria Math"/>
                              </a:rPr>
                              <m:t>𝑐𝑜𝑠</m:t>
                            </m:r>
                          </m:e>
                          <m:sup>
                            <m:r>
                              <a:rPr lang="en-US" sz="6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6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rad>
                    <m:r>
                      <a:rPr lang="ru-RU" sz="64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6400" i="1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6400" i="1">
                            <a:latin typeface="Cambria Math"/>
                            <a:ea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ru-RU" sz="6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64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ru-RU" sz="64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6400" b="0" i="1" smtClean="0">
                                        <a:latin typeface="Cambria Math"/>
                                        <a:ea typeface="Cambria Math"/>
                                      </a:rPr>
                                      <m:t>12</m:t>
                                    </m:r>
                                  </m:num>
                                  <m:den>
                                    <m:r>
                                      <a:rPr lang="en-US" sz="6400" b="0" i="1" smtClean="0">
                                        <a:latin typeface="Cambria Math"/>
                                        <a:ea typeface="Cambria Math"/>
                                      </a:rPr>
                                      <m:t>13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ru-RU" sz="6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64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6400" i="1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6400" i="1">
                            <a:latin typeface="Cambria Math"/>
                            <a:ea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en-US" sz="64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6400" b="0" i="1" smtClean="0">
                                <a:latin typeface="Cambria Math"/>
                                <a:ea typeface="Cambria Math"/>
                              </a:rPr>
                              <m:t>144</m:t>
                            </m:r>
                          </m:num>
                          <m:den>
                            <m:r>
                              <a:rPr lang="en-US" sz="6400" b="0" i="1" smtClean="0">
                                <a:latin typeface="Cambria Math"/>
                                <a:ea typeface="Cambria Math"/>
                              </a:rPr>
                              <m:t>169</m:t>
                            </m:r>
                          </m:den>
                        </m:f>
                      </m:e>
                    </m:rad>
                    <m:r>
                      <a:rPr lang="en-US" sz="64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6400" i="1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64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6400" b="0" i="1" smtClean="0">
                                <a:latin typeface="Cambria Math"/>
                                <a:ea typeface="Cambria Math"/>
                              </a:rPr>
                              <m:t>25</m:t>
                            </m:r>
                          </m:num>
                          <m:den>
                            <m:r>
                              <a:rPr lang="en-US" sz="6400" b="0" i="1" smtClean="0">
                                <a:latin typeface="Cambria Math"/>
                                <a:ea typeface="Cambria Math"/>
                              </a:rPr>
                              <m:t>169</m:t>
                            </m:r>
                          </m:den>
                        </m:f>
                      </m:e>
                    </m:rad>
                    <m:r>
                      <a:rPr lang="en-US" sz="64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6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64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r>
                          <a:rPr lang="en-US" sz="6400" b="0" i="1" smtClean="0">
                            <a:latin typeface="Cambria Math"/>
                            <a:ea typeface="Cambria Math"/>
                          </a:rPr>
                          <m:t>13</m:t>
                        </m:r>
                      </m:den>
                    </m:f>
                    <m:r>
                      <a:rPr lang="ru-RU" sz="6400" i="1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6400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6400" i="1">
                        <a:latin typeface="Cambria Math"/>
                      </a:rPr>
                      <m:t>− </m:t>
                    </m:r>
                    <m:r>
                      <a:rPr lang="en-US" sz="6400" i="1">
                        <a:latin typeface="Cambria Math"/>
                      </a:rPr>
                      <m:t>𝑐𝑡𝑔</m:t>
                    </m:r>
                    <m:r>
                      <a:rPr lang="en-US" sz="6400" b="0" i="1" smtClean="0">
                        <a:latin typeface="Cambria Math"/>
                      </a:rPr>
                      <m:t> </m:t>
                    </m:r>
                    <m:r>
                      <a:rPr lang="en-US" sz="64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64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6400" b="0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6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sz="6400" b="0" i="1" smtClean="0">
                                <a:latin typeface="Cambria Math"/>
                              </a:rPr>
                              <m:t>𝑐𝑜𝑠</m:t>
                            </m:r>
                          </m:fName>
                          <m:e>
                            <m:r>
                              <a:rPr lang="en-US" sz="6400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6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sz="6400" b="0" i="1" smtClean="0">
                                <a:latin typeface="Cambria Math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sz="6400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func>
                      </m:den>
                    </m:f>
                    <m:r>
                      <a:rPr lang="en-US" sz="64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6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6400" b="0" i="1" smtClean="0">
                            <a:latin typeface="Cambria Math"/>
                          </a:rPr>
                          <m:t>12</m:t>
                        </m:r>
                      </m:num>
                      <m:den>
                        <m:r>
                          <a:rPr lang="en-US" sz="6400" b="0" i="1" smtClean="0">
                            <a:latin typeface="Cambria Math"/>
                          </a:rPr>
                          <m:t>13</m:t>
                        </m:r>
                      </m:den>
                    </m:f>
                    <m:r>
                      <a:rPr lang="en-US" sz="6400" b="0" i="1" smtClean="0">
                        <a:latin typeface="Cambria Math"/>
                      </a:rPr>
                      <m:t>:</m:t>
                    </m:r>
                    <m:f>
                      <m:fPr>
                        <m:ctrlPr>
                          <a:rPr lang="en-US" sz="6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6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6400" b="0" i="1" smtClean="0">
                            <a:latin typeface="Cambria Math"/>
                          </a:rPr>
                          <m:t>13</m:t>
                        </m:r>
                      </m:den>
                    </m:f>
                    <m:r>
                      <a:rPr lang="en-US" sz="64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6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6400" b="0" i="1" smtClean="0">
                            <a:latin typeface="Cambria Math"/>
                          </a:rPr>
                          <m:t>12</m:t>
                        </m:r>
                      </m:num>
                      <m:den>
                        <m:r>
                          <a:rPr lang="en-US" sz="6400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6400" b="0" i="1" smtClean="0">
                        <a:latin typeface="Cambria Math"/>
                      </a:rPr>
                      <m:t>=−2,4.</m:t>
                    </m:r>
                  </m:oMath>
                </a14:m>
                <a:r>
                  <a:rPr lang="en-US" sz="6400" i="1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ru-RU" sz="6400" dirty="0" smtClean="0"/>
              </a:p>
              <a:p>
                <a:pPr marL="0" indent="0">
                  <a:buNone/>
                </a:pPr>
                <a:r>
                  <a:rPr lang="ru-RU" sz="6400" dirty="0" smtClean="0"/>
                  <a:t>Ответ: </a:t>
                </a:r>
                <a14:m>
                  <m:oMath xmlns:m="http://schemas.openxmlformats.org/officeDocument/2006/math">
                    <m:r>
                      <a:rPr lang="en-US" sz="6400" i="1">
                        <a:latin typeface="Cambria Math"/>
                      </a:rPr>
                      <m:t>𝑐𝑡𝑔</m:t>
                    </m:r>
                    <m:d>
                      <m:dPr>
                        <m:ctrlPr>
                          <a:rPr lang="en-US" sz="6400" i="1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6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sz="6400" i="1">
                                <a:latin typeface="Cambria Math"/>
                              </a:rPr>
                              <m:t>𝑎𝑟𝑐𝑐𝑜𝑠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6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6400" i="1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6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6400" i="1">
                                        <a:latin typeface="Cambria Math"/>
                                      </a:rPr>
                                      <m:t>12</m:t>
                                    </m:r>
                                  </m:num>
                                  <m:den>
                                    <m:r>
                                      <a:rPr lang="en-US" sz="6400" i="1">
                                        <a:latin typeface="Cambria Math"/>
                                      </a:rPr>
                                      <m:t>13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ru-RU" sz="6400" b="0" i="1" smtClean="0">
                        <a:latin typeface="Cambria Math"/>
                      </a:rPr>
                      <m:t>=−2,4</m:t>
                    </m:r>
                  </m:oMath>
                </a14:m>
                <a:endParaRPr lang="en-US" sz="64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64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229600" cy="3603847"/>
              </a:xfrm>
              <a:blipFill rotWithShape="1">
                <a:blip r:embed="rId2" cstate="print"/>
                <a:stretch>
                  <a:fillRect l="-370" t="-169" b="-32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Прямоугольник 3"/>
              <p:cNvSpPr/>
              <p:nvPr/>
            </p:nvSpPr>
            <p:spPr>
              <a:xfrm>
                <a:off x="5796136" y="924858"/>
                <a:ext cx="29956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𝑎𝑟𝑐𝑐𝑜𝑠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924858"/>
                <a:ext cx="2995627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5796136" y="555526"/>
                <a:ext cx="23015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55526"/>
                <a:ext cx="2301592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73774" y="2904829"/>
                <a:ext cx="1714765" cy="441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1600" b="0" i="1" smtClean="0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/>
                              </a:rPr>
                              <m:t>12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/>
                              </a:rPr>
                              <m:t>13</m:t>
                            </m:r>
                          </m:den>
                        </m:f>
                        <m:r>
                          <a:rPr lang="en-US" sz="1600" b="0" i="1" smtClean="0">
                            <a:latin typeface="Cambria Math"/>
                          </a:rPr>
                          <m:t>=</m:t>
                        </m:r>
                        <m:r>
                          <a:rPr lang="en-US" sz="16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/>
                            <a:ea typeface="Cambria Math"/>
                          </a:rPr>
                          <m:t>⇔</m:t>
                        </m:r>
                      </m:e>
                    </m:func>
                  </m:oMath>
                </a14:m>
                <a:r>
                  <a:rPr lang="ru-RU" sz="1600" i="1" dirty="0" smtClean="0"/>
                  <a:t> </a:t>
                </a:r>
                <a:endParaRPr lang="ru-RU" sz="1600" i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74" y="2904829"/>
                <a:ext cx="1714765" cy="441788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Прямоугольник 6"/>
              <p:cNvSpPr/>
              <p:nvPr/>
            </p:nvSpPr>
            <p:spPr>
              <a:xfrm>
                <a:off x="2248405" y="2996170"/>
                <a:ext cx="1201676" cy="418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/>
                        <a:ea typeface="Cambria Math"/>
                      </a:rPr>
                      <m:t>0≤</m:t>
                    </m:r>
                    <m:r>
                      <a:rPr lang="en-US" sz="16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600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l-GR" sz="16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l-GR" sz="160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l-GR" sz="160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1600" b="0" i="0" smtClean="0">
                        <a:latin typeface="Cambria Math"/>
                        <a:ea typeface="Cambria Math"/>
                      </a:rPr>
                      <m:t>;</m:t>
                    </m:r>
                  </m:oMath>
                </a14:m>
                <a:r>
                  <a:rPr lang="en-US" sz="1600" dirty="0" smtClean="0"/>
                  <a:t> </a:t>
                </a:r>
                <a:endParaRPr lang="ru-RU" sz="16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8405" y="2996170"/>
                <a:ext cx="1201676" cy="418961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угольник 7"/>
              <p:cNvSpPr/>
              <p:nvPr/>
            </p:nvSpPr>
            <p:spPr>
              <a:xfrm>
                <a:off x="2238114" y="2637444"/>
                <a:ext cx="1222258" cy="4417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160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/>
                                <a:ea typeface="Cambria Math"/>
                              </a:rPr>
                              <m:t>12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/>
                                <a:ea typeface="Cambria Math"/>
                              </a:rPr>
                              <m:t>13</m:t>
                            </m:r>
                          </m:den>
                        </m:f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1900" dirty="0" smtClean="0"/>
                  <a:t> </a:t>
                </a:r>
                <a:endParaRPr lang="ru-RU" sz="1900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114" y="2637444"/>
                <a:ext cx="1222258" cy="441788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Левая фигурная скобка 8"/>
          <p:cNvSpPr/>
          <p:nvPr/>
        </p:nvSpPr>
        <p:spPr>
          <a:xfrm>
            <a:off x="2114747" y="2761884"/>
            <a:ext cx="194292" cy="650676"/>
          </a:xfrm>
          <a:prstGeom prst="leftBrace">
            <a:avLst>
              <a:gd name="adj1" fmla="val 49871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820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уравнение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r>
                  <a:rPr lang="en-US" i="1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𝑀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+2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i="1" dirty="0" smtClean="0"/>
                  <a:t>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r>
                      <a:rPr lang="en-US" i="1">
                        <a:latin typeface="Cambria Math"/>
                      </a:rPr>
                      <m:t>:</m:t>
                    </m:r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+2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i="1" dirty="0" smtClean="0"/>
                  <a:t>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±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+2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i="1" dirty="0" smtClean="0"/>
                  <a:t>. </a:t>
                </a:r>
                <a:endParaRPr lang="ru-RU" i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4" t="-718" b="-12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Группа 3"/>
          <p:cNvGrpSpPr/>
          <p:nvPr/>
        </p:nvGrpSpPr>
        <p:grpSpPr>
          <a:xfrm>
            <a:off x="4932040" y="1983851"/>
            <a:ext cx="2830032" cy="2221752"/>
            <a:chOff x="373816" y="847913"/>
            <a:chExt cx="3910152" cy="306971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0" name="Прямая соединительная линия 9"/>
          <p:cNvCxnSpPr/>
          <p:nvPr/>
        </p:nvCxnSpPr>
        <p:spPr>
          <a:xfrm>
            <a:off x="6831012" y="2351069"/>
            <a:ext cx="0" cy="143621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6795008" y="303585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6686996" y="1975941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996" y="1975941"/>
                <a:ext cx="288032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r="-27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6723000" y="3787280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000" y="3787280"/>
                <a:ext cx="288032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r="-191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4597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6012160" y="0"/>
            <a:ext cx="313184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2" t="529" r="1117" b="-1"/>
          <a:stretch/>
        </p:blipFill>
        <p:spPr>
          <a:xfrm>
            <a:off x="342900" y="558424"/>
            <a:ext cx="5124450" cy="2243066"/>
          </a:xfrm>
          <a:prstGeom prst="rect">
            <a:avLst/>
          </a:prstGeom>
          <a:ln>
            <a:noFill/>
            <a:prstDash val="dash"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814862" y="1531476"/>
            <a:ext cx="416976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4" name="Прямоугольник 43"/>
              <p:cNvSpPr/>
              <p:nvPr/>
            </p:nvSpPr>
            <p:spPr>
              <a:xfrm>
                <a:off x="6012160" y="242947"/>
                <a:ext cx="1088696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4" name="Прямоугольник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42947"/>
                <a:ext cx="1088696" cy="61279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5" name="TextBox 44"/>
              <p:cNvSpPr txBox="1"/>
              <p:nvPr/>
            </p:nvSpPr>
            <p:spPr>
              <a:xfrm>
                <a:off x="6948264" y="373758"/>
                <a:ext cx="14941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+ </m:t>
                    </m:r>
                    <m:r>
                      <a:rPr lang="en-US" i="1">
                        <a:latin typeface="Cambria Math"/>
                      </a:rPr>
                      <m:t>2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373758"/>
                <a:ext cx="1494191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6" name="Прямоугольник 45"/>
              <p:cNvSpPr/>
              <p:nvPr/>
            </p:nvSpPr>
            <p:spPr>
              <a:xfrm>
                <a:off x="6010168" y="913541"/>
                <a:ext cx="1313116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− </m:t>
                          </m:r>
                          <m:r>
                            <a:rPr lang="en-US" i="1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6" name="Прямоугольник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168" y="913541"/>
                <a:ext cx="1313116" cy="61279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7" name="TextBox 46"/>
              <p:cNvSpPr txBox="1"/>
              <p:nvPr/>
            </p:nvSpPr>
            <p:spPr>
              <a:xfrm>
                <a:off x="7176112" y="1057908"/>
                <a:ext cx="14941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+ </m:t>
                    </m:r>
                    <m:r>
                      <a:rPr lang="en-US" i="1">
                        <a:latin typeface="Cambria Math"/>
                      </a:rPr>
                      <m:t>2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12" y="1057908"/>
                <a:ext cx="1494191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8" name="Прямоугольник 47"/>
              <p:cNvSpPr/>
              <p:nvPr/>
            </p:nvSpPr>
            <p:spPr>
              <a:xfrm>
                <a:off x="6034838" y="1712157"/>
                <a:ext cx="2635465" cy="485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±</m:t>
                    </m:r>
                    <m:func>
                      <m:func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i="1">
                            <a:latin typeface="Cambria Math"/>
                            <a:ea typeface="Cambria Math"/>
                          </a:rPr>
                          <m:t>𝑎𝑟𝑐𝑐𝑜𝑠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  <a:ea typeface="Cambria Math"/>
                          </a:rPr>
                          <m:t>+2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i="1" dirty="0"/>
                  <a:t>. </a:t>
                </a:r>
                <a:endParaRPr lang="ru-RU" i="1" dirty="0"/>
              </a:p>
            </p:txBody>
          </p:sp>
        </mc:Choice>
        <mc:Fallback>
          <p:sp>
            <p:nvSpPr>
              <p:cNvPr id="48" name="Прямоугольник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838" y="1712157"/>
                <a:ext cx="2635465" cy="485774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r="-926" b="-7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Полилиния 40"/>
          <p:cNvSpPr/>
          <p:nvPr/>
        </p:nvSpPr>
        <p:spPr>
          <a:xfrm>
            <a:off x="2195736" y="1526337"/>
            <a:ext cx="2381" cy="157163"/>
          </a:xfrm>
          <a:custGeom>
            <a:avLst/>
            <a:gdLst>
              <a:gd name="connsiteX0" fmla="*/ 0 w 2381"/>
              <a:gd name="connsiteY0" fmla="*/ 0 h 157163"/>
              <a:gd name="connsiteX1" fmla="*/ 2381 w 2381"/>
              <a:gd name="connsiteY1" fmla="*/ 157163 h 157163"/>
              <a:gd name="connsiteX2" fmla="*/ 2381 w 2381"/>
              <a:gd name="connsiteY2" fmla="*/ 157163 h 157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" h="157163">
                <a:moveTo>
                  <a:pt x="0" y="0"/>
                </a:moveTo>
                <a:lnTo>
                  <a:pt x="2381" y="157163"/>
                </a:lnTo>
                <a:lnTo>
                  <a:pt x="2381" y="157163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лилиния 42"/>
          <p:cNvSpPr/>
          <p:nvPr/>
        </p:nvSpPr>
        <p:spPr>
          <a:xfrm>
            <a:off x="2555776" y="1522766"/>
            <a:ext cx="0" cy="164306"/>
          </a:xfrm>
          <a:custGeom>
            <a:avLst/>
            <a:gdLst>
              <a:gd name="connsiteX0" fmla="*/ 0 w 0"/>
              <a:gd name="connsiteY0" fmla="*/ 0 h 164306"/>
              <a:gd name="connsiteX1" fmla="*/ 0 w 0"/>
              <a:gd name="connsiteY1" fmla="*/ 164306 h 164306"/>
              <a:gd name="connsiteX2" fmla="*/ 0 w 0"/>
              <a:gd name="connsiteY2" fmla="*/ 164306 h 16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164306">
                <a:moveTo>
                  <a:pt x="0" y="0"/>
                </a:moveTo>
                <a:lnTo>
                  <a:pt x="0" y="164306"/>
                </a:lnTo>
                <a:lnTo>
                  <a:pt x="0" y="164306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799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8</Words>
  <Application>Microsoft Office PowerPoint</Application>
  <PresentationFormat>Экран (16:9)</PresentationFormat>
  <Paragraphs>81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Упражнение:</vt:lpstr>
      <vt:lpstr>Слайд 3</vt:lpstr>
      <vt:lpstr>Слайд 4</vt:lpstr>
      <vt:lpstr> </vt:lpstr>
      <vt:lpstr>Задача</vt:lpstr>
      <vt:lpstr>Задача</vt:lpstr>
      <vt:lpstr>Задача</vt:lpstr>
      <vt:lpstr>Пример: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Arccos. Решение уравнений cos⁡〖t=a〗</dc:title>
  <dc:creator>user</dc:creator>
  <cp:lastModifiedBy>Ирина</cp:lastModifiedBy>
  <cp:revision>50</cp:revision>
  <dcterms:created xsi:type="dcterms:W3CDTF">2014-01-14T07:08:26Z</dcterms:created>
  <dcterms:modified xsi:type="dcterms:W3CDTF">2016-10-02T19:40:09Z</dcterms:modified>
</cp:coreProperties>
</file>